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embeddedFontLst>
    <p:embeddedFont>
      <p:font typeface="Raleway" pitchFamily="2" charset="0"/>
      <p:regular r:id="rId10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17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tmp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889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25C83-E93A-6A50-387F-154E47EC5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DF1B95-95E7-F862-9267-85DC6C86F9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F3D4A-24A6-19F8-B88B-79242253BB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1C2861-1C1E-9212-2821-1D98189CE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86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92607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4210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1952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1462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5275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32975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4004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1453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471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7624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7911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3240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049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8566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90109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02907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771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06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irai6nasa.netlify.app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06bhardwaj/Nas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taskbook.nasaprs.com/tbp/welcome.cfm" TargetMode="External"/><Relationship Id="rId4" Type="http://schemas.openxmlformats.org/officeDocument/2006/relationships/hyperlink" Target="https://www.nasa.gov/news-release/nasa-seeks-innovators-for-lunar-waste-competit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D9CEFD-9C19-A684-7785-0CCCC630B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53583" t="31688" r="9298" b="14276"/>
          <a:stretch>
            <a:fillRect/>
          </a:stretch>
        </p:blipFill>
        <p:spPr>
          <a:xfrm>
            <a:off x="3295185" y="476651"/>
            <a:ext cx="8040030" cy="727629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 0"/>
          <p:cNvSpPr/>
          <p:nvPr/>
        </p:nvSpPr>
        <p:spPr>
          <a:xfrm>
            <a:off x="3536989" y="121739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Raleway" pitchFamily="2" charset="0"/>
              </a:rPr>
              <a:t>TEAM :MIRAI_6</a:t>
            </a:r>
          </a:p>
        </p:txBody>
      </p:sp>
      <p:sp>
        <p:nvSpPr>
          <p:cNvPr id="4" name="Text 1"/>
          <p:cNvSpPr/>
          <p:nvPr/>
        </p:nvSpPr>
        <p:spPr>
          <a:xfrm>
            <a:off x="3668750" y="292694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3200" b="1" dirty="0">
                <a:latin typeface="Raleway" pitchFamily="2" charset="0"/>
              </a:rPr>
              <a:t>PROBLEM STATEMENT :</a:t>
            </a:r>
          </a:p>
          <a:p>
            <a:r>
              <a:rPr lang="en-US" sz="3200" dirty="0">
                <a:latin typeface="Raleway" pitchFamily="2" charset="0"/>
              </a:rPr>
              <a:t>Challenge to Build a Space Biology Knowledge Engine</a:t>
            </a:r>
          </a:p>
          <a:p>
            <a:endParaRPr lang="en-US" sz="3200" b="1" dirty="0">
              <a:latin typeface="Raleway" pitchFamily="2" charset="0"/>
            </a:endParaRPr>
          </a:p>
          <a:p>
            <a:r>
              <a:rPr lang="en-US" sz="3200" b="1" dirty="0">
                <a:latin typeface="Raleway" pitchFamily="2" charset="0"/>
              </a:rPr>
              <a:t>TEAM MEMBERS 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Raleway" pitchFamily="2" charset="0"/>
              </a:rPr>
              <a:t>ASHOK MB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Raleway" pitchFamily="2" charset="0"/>
              </a:rPr>
              <a:t>DHANUSH 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Raleway" pitchFamily="2" charset="0"/>
              </a:rPr>
              <a:t>K VINAY MADHAV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Raleway" pitchFamily="2" charset="0"/>
              </a:rPr>
              <a:t>P YOGESHWAR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Raleway" pitchFamily="2" charset="0"/>
              </a:rPr>
              <a:t>RAKESH C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FC950-D2F4-22EF-FEE1-17C692059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4E74479-E4BB-387E-6754-0CC1DCA6C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BF186252-43E6-0C55-9D5C-8331DDD070AE}"/>
              </a:ext>
            </a:extLst>
          </p:cNvPr>
          <p:cNvSpPr/>
          <p:nvPr/>
        </p:nvSpPr>
        <p:spPr>
          <a:xfrm>
            <a:off x="894151" y="8850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Raleway" pitchFamily="34" charset="0"/>
                <a:ea typeface="Raleway" pitchFamily="34" charset="-122"/>
                <a:cs typeface="Raleway" pitchFamily="34" charset="-120"/>
              </a:rPr>
              <a:t>The Space Biology Knowledge Engine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0F7384B-4262-8F28-9FDF-0B18A37B746D}"/>
              </a:ext>
            </a:extLst>
          </p:cNvPr>
          <p:cNvSpPr/>
          <p:nvPr/>
        </p:nvSpPr>
        <p:spPr>
          <a:xfrm>
            <a:off x="793790" y="255353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r>
              <a:rPr lang="en-US" sz="2800" b="1" dirty="0">
                <a:latin typeface="Raleway" pitchFamily="2" charset="0"/>
              </a:rPr>
              <a:t>IDEA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Raleway" pitchFamily="2" charset="0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0FABD3-4CCE-4A21-F96D-1F5F745ADA5B}"/>
              </a:ext>
            </a:extLst>
          </p:cNvPr>
          <p:cNvSpPr txBox="1"/>
          <p:nvPr/>
        </p:nvSpPr>
        <p:spPr>
          <a:xfrm>
            <a:off x="656492" y="2945493"/>
            <a:ext cx="745249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dirty="0">
              <a:latin typeface="Raleway" pitchFamily="2" charset="0"/>
            </a:endParaRPr>
          </a:p>
          <a:p>
            <a:r>
              <a:rPr lang="en-US" sz="2400" dirty="0">
                <a:latin typeface="Raleway" pitchFamily="2" charset="0"/>
              </a:rPr>
              <a:t>Idea is to turn NASA's massive library of biological data into an </a:t>
            </a:r>
            <a:r>
              <a:rPr lang="en-US" sz="2400" b="1" dirty="0">
                <a:latin typeface="Raleway" pitchFamily="2" charset="0"/>
              </a:rPr>
              <a:t>intelligent, instantly searchable, and interconnected knowledge base </a:t>
            </a:r>
            <a:r>
              <a:rPr lang="en-US" sz="2400" dirty="0">
                <a:latin typeface="Raleway" pitchFamily="2" charset="0"/>
              </a:rPr>
              <a:t>to accelerate human space exploration.</a:t>
            </a:r>
          </a:p>
        </p:txBody>
      </p:sp>
    </p:spTree>
    <p:extLst>
      <p:ext uri="{BB962C8B-B14F-4D97-AF65-F5344CB8AC3E}">
        <p14:creationId xmlns:p14="http://schemas.microsoft.com/office/powerpoint/2010/main" val="35330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373987"/>
            <a:ext cx="69880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2292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96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96D287-0808-6748-307E-E7BCCEBC87E4}"/>
              </a:ext>
            </a:extLst>
          </p:cNvPr>
          <p:cNvSpPr txBox="1"/>
          <p:nvPr/>
        </p:nvSpPr>
        <p:spPr>
          <a:xfrm>
            <a:off x="211016" y="1360192"/>
            <a:ext cx="8044839" cy="7232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b="1" dirty="0">
              <a:latin typeface="Raleway" pitchFamily="2" charset="0"/>
            </a:endParaRPr>
          </a:p>
          <a:p>
            <a:r>
              <a:rPr lang="en-IN" sz="4000" b="1" dirty="0">
                <a:latin typeface="Raleway" pitchFamily="2" charset="0"/>
              </a:rPr>
              <a:t>FEATURES OF THE WEBSITE</a:t>
            </a:r>
          </a:p>
          <a:p>
            <a:endParaRPr lang="en-IN" sz="2400" dirty="0">
              <a:latin typeface="Raleway" pitchFamily="2" charset="0"/>
            </a:endParaRPr>
          </a:p>
          <a:p>
            <a:r>
              <a:rPr lang="en-IN" sz="2400" dirty="0">
                <a:latin typeface="Raleway" pitchFamily="2" charset="0"/>
              </a:rPr>
              <a:t>*</a:t>
            </a:r>
            <a:r>
              <a:rPr lang="en-IN" sz="2000" b="1" dirty="0">
                <a:latin typeface="Raleway" pitchFamily="2" charset="0"/>
              </a:rPr>
              <a:t>AI-Powered Search</a:t>
            </a:r>
            <a:r>
              <a:rPr lang="en-IN" sz="2000" dirty="0">
                <a:latin typeface="Raleway" pitchFamily="2" charset="0"/>
              </a:rPr>
              <a:t>*- Semantic search across publication titles and abstracts- Filter by research areas, organisms, and space missions- Relevance-based ranking using TF-IDF and cosine similarity</a:t>
            </a:r>
          </a:p>
          <a:p>
            <a:endParaRPr lang="en-IN" sz="2000" dirty="0">
              <a:latin typeface="Raleway" pitchFamily="2" charset="0"/>
            </a:endParaRPr>
          </a:p>
          <a:p>
            <a:r>
              <a:rPr lang="en-IN" sz="2000" dirty="0">
                <a:latin typeface="Raleway" pitchFamily="2" charset="0"/>
              </a:rPr>
              <a:t>*</a:t>
            </a:r>
            <a:r>
              <a:rPr lang="en-IN" sz="2000" b="1" dirty="0">
                <a:latin typeface="Raleway" pitchFamily="2" charset="0"/>
              </a:rPr>
              <a:t>Interactive Dashboard</a:t>
            </a:r>
            <a:r>
              <a:rPr lang="en-IN" sz="2000" dirty="0">
                <a:latin typeface="Raleway" pitchFamily="2" charset="0"/>
              </a:rPr>
              <a:t>*- Research trends analysis over time- Publication distribution by category- Real-time statistics and metrics</a:t>
            </a:r>
          </a:p>
          <a:p>
            <a:endParaRPr lang="en-IN" sz="2000" dirty="0">
              <a:latin typeface="Raleway" pitchFamily="2" charset="0"/>
            </a:endParaRPr>
          </a:p>
          <a:p>
            <a:r>
              <a:rPr lang="en-IN" sz="2000" dirty="0">
                <a:latin typeface="Raleway" pitchFamily="2" charset="0"/>
              </a:rPr>
              <a:t> *</a:t>
            </a:r>
            <a:r>
              <a:rPr lang="en-IN" sz="2000" b="1" dirty="0">
                <a:latin typeface="Raleway" pitchFamily="2" charset="0"/>
              </a:rPr>
              <a:t>AI Insights</a:t>
            </a:r>
            <a:r>
              <a:rPr lang="en-IN" sz="2000" dirty="0">
                <a:latin typeface="Raleway" pitchFamily="2" charset="0"/>
              </a:rPr>
              <a:t>*- Automated analysis of research patterns- Key findings extraction- Trend identification and gap analysis</a:t>
            </a:r>
          </a:p>
          <a:p>
            <a:endParaRPr lang="en-IN" sz="2000" dirty="0">
              <a:latin typeface="Raleway" pitchFamily="2" charset="0"/>
            </a:endParaRPr>
          </a:p>
          <a:p>
            <a:r>
              <a:rPr lang="en-IN" sz="2000" dirty="0">
                <a:latin typeface="Raleway" pitchFamily="2" charset="0"/>
              </a:rPr>
              <a:t> *</a:t>
            </a:r>
            <a:r>
              <a:rPr lang="en-IN" sz="2000" b="1" dirty="0">
                <a:latin typeface="Raleway" pitchFamily="2" charset="0"/>
              </a:rPr>
              <a:t>Knowledge Graph</a:t>
            </a:r>
            <a:r>
              <a:rPr lang="en-IN" sz="2000" dirty="0">
                <a:latin typeface="Raleway" pitchFamily="2" charset="0"/>
              </a:rPr>
              <a:t>*- Interactive network visualization- Relationship mapping between publications- Category and tag-based connections</a:t>
            </a:r>
          </a:p>
          <a:p>
            <a:endParaRPr lang="en-IN" sz="2000" dirty="0">
              <a:latin typeface="Raleway" pitchFamily="2" charset="0"/>
            </a:endParaRPr>
          </a:p>
          <a:p>
            <a:r>
              <a:rPr lang="en-IN" sz="2000" dirty="0">
                <a:latin typeface="Raleway" pitchFamily="2" charset="0"/>
              </a:rPr>
              <a:t>*</a:t>
            </a:r>
            <a:r>
              <a:rPr lang="en-IN" sz="2000" b="1" dirty="0">
                <a:latin typeface="Raleway" pitchFamily="2" charset="0"/>
              </a:rPr>
              <a:t>Data Visualization</a:t>
            </a:r>
            <a:r>
              <a:rPr lang="en-IN" sz="2000" dirty="0">
                <a:latin typeface="Raleway" pitchFamily="2" charset="0"/>
              </a:rPr>
              <a:t>*- Publication trends over time- Research area distribution- Interactive charts and graphs</a:t>
            </a:r>
            <a:endParaRPr lang="en-IN" sz="2000" dirty="0"/>
          </a:p>
          <a:p>
            <a:endParaRPr lang="en-IN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652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CB2D87-B436-BD9E-C7DA-CC8103BA1E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425" t="14857" r="5425" b="6259"/>
          <a:stretch>
            <a:fillRect/>
          </a:stretch>
        </p:blipFill>
        <p:spPr>
          <a:xfrm>
            <a:off x="7983415" y="2519198"/>
            <a:ext cx="6435969" cy="48428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54411B1-AD7F-8391-7104-7E1C9A10C483}"/>
              </a:ext>
            </a:extLst>
          </p:cNvPr>
          <p:cNvSpPr txBox="1"/>
          <p:nvPr/>
        </p:nvSpPr>
        <p:spPr>
          <a:xfrm>
            <a:off x="662940" y="1242298"/>
            <a:ext cx="7315200" cy="6318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Raleway" pitchFamily="2" charset="0"/>
              </a:rPr>
              <a:t>POTENTIAL IMPACT:</a:t>
            </a:r>
          </a:p>
          <a:p>
            <a:endParaRPr lang="en-IN" sz="2800" b="1" dirty="0">
              <a:latin typeface="Raleway" pitchFamily="2" charset="0"/>
            </a:endParaRPr>
          </a:p>
          <a:p>
            <a:endParaRPr lang="en-IN" sz="2800" b="1" dirty="0">
              <a:latin typeface="Raleway" pitchFamily="2" charset="0"/>
            </a:endParaRPr>
          </a:p>
          <a:p>
            <a:pPr marL="457200" indent="-457200">
              <a:lnSpc>
                <a:spcPct val="300000"/>
              </a:lnSpc>
              <a:buFont typeface="+mj-lt"/>
              <a:buAutoNum type="arabicPeriod"/>
            </a:pPr>
            <a:r>
              <a:rPr lang="en-IN" sz="2800" b="1" dirty="0">
                <a:latin typeface="Raleway" pitchFamily="2" charset="0"/>
              </a:rPr>
              <a:t> Accelerates Scientific Discovery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eriod"/>
            </a:pPr>
            <a:r>
              <a:rPr lang="en-IN" sz="2800" b="1" dirty="0">
                <a:latin typeface="Raleway" pitchFamily="2" charset="0"/>
              </a:rPr>
              <a:t>Supports Human Spaceflight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eriod"/>
            </a:pPr>
            <a:r>
              <a:rPr lang="en-IN" sz="2800" b="1" dirty="0">
                <a:latin typeface="Raleway" pitchFamily="2" charset="0"/>
              </a:rPr>
              <a:t>Increases Accessibility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eriod"/>
            </a:pPr>
            <a:r>
              <a:rPr lang="en-IN" sz="2800" b="1" dirty="0">
                <a:latin typeface="Raleway" pitchFamily="2" charset="0"/>
              </a:rPr>
              <a:t>Knowledge Management</a:t>
            </a:r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8D2EE84-F09F-9210-9BB8-BA1BD512BE91}"/>
              </a:ext>
            </a:extLst>
          </p:cNvPr>
          <p:cNvSpPr txBox="1"/>
          <p:nvPr/>
        </p:nvSpPr>
        <p:spPr>
          <a:xfrm>
            <a:off x="512956" y="287748"/>
            <a:ext cx="848607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Raleway" pitchFamily="2" charset="0"/>
              </a:rPr>
              <a:t>Technology Stack- </a:t>
            </a:r>
          </a:p>
          <a:p>
            <a:endParaRPr lang="en-IN" sz="2800" b="1" dirty="0">
              <a:latin typeface="Raleway" pitchFamily="2" charset="0"/>
            </a:endParaRPr>
          </a:p>
          <a:p>
            <a:r>
              <a:rPr lang="en-IN" sz="2800" b="1" dirty="0">
                <a:solidFill>
                  <a:srgbClr val="FFFF00"/>
                </a:solidFill>
                <a:latin typeface="Raleway" pitchFamily="2" charset="0"/>
              </a:rPr>
              <a:t>Frontend</a:t>
            </a:r>
            <a:r>
              <a:rPr lang="en-IN" sz="2800" b="1" dirty="0">
                <a:latin typeface="Raleway" pitchFamily="2" charset="0"/>
              </a:rPr>
              <a:t>: HTML5, CSS3, JavaScript, D3.js, Plotly.js- </a:t>
            </a:r>
          </a:p>
          <a:p>
            <a:r>
              <a:rPr lang="en-IN" sz="2800" b="1" dirty="0">
                <a:solidFill>
                  <a:srgbClr val="FFFF00"/>
                </a:solidFill>
                <a:latin typeface="Raleway" pitchFamily="2" charset="0"/>
              </a:rPr>
              <a:t>Backend</a:t>
            </a:r>
            <a:r>
              <a:rPr lang="en-IN" sz="2800" b="1" dirty="0">
                <a:latin typeface="Raleway" pitchFamily="2" charset="0"/>
              </a:rPr>
              <a:t>: Python Flask, RESTful API-</a:t>
            </a:r>
          </a:p>
          <a:p>
            <a:r>
              <a:rPr lang="en-IN" sz="2800" b="1" dirty="0">
                <a:latin typeface="Raleway" pitchFamily="2" charset="0"/>
              </a:rPr>
              <a:t> AI/ML: scikit-learn, NLTK, TF-IDF, cosine </a:t>
            </a:r>
          </a:p>
          <a:p>
            <a:r>
              <a:rPr lang="en-IN" sz="2800" b="1" dirty="0">
                <a:solidFill>
                  <a:srgbClr val="FFFF00"/>
                </a:solidFill>
                <a:latin typeface="Raleway" pitchFamily="2" charset="0"/>
              </a:rPr>
              <a:t>Data Processing</a:t>
            </a:r>
            <a:r>
              <a:rPr lang="en-IN" sz="2800" b="1" dirty="0">
                <a:latin typeface="Raleway" pitchFamily="2" charset="0"/>
              </a:rPr>
              <a:t>: pandas, </a:t>
            </a:r>
            <a:r>
              <a:rPr lang="en-IN" sz="2800" b="1" dirty="0" err="1">
                <a:latin typeface="Raleway" pitchFamily="2" charset="0"/>
              </a:rPr>
              <a:t>numpy</a:t>
            </a:r>
            <a:endParaRPr lang="en-IN" sz="2800" b="1" dirty="0">
              <a:latin typeface="Raleway" pitchFamily="2" charset="0"/>
            </a:endParaRPr>
          </a:p>
          <a:p>
            <a:r>
              <a:rPr lang="en-IN" sz="2800" b="1" dirty="0">
                <a:solidFill>
                  <a:srgbClr val="FFFF00"/>
                </a:solidFill>
                <a:latin typeface="Raleway" pitchFamily="2" charset="0"/>
              </a:rPr>
              <a:t>Knowledge Graph</a:t>
            </a:r>
            <a:r>
              <a:rPr lang="en-IN" sz="2800" b="1" dirty="0">
                <a:latin typeface="Raleway" pitchFamily="2" charset="0"/>
              </a:rPr>
              <a:t>: </a:t>
            </a:r>
            <a:r>
              <a:rPr lang="en-IN" sz="2800" b="1" dirty="0" err="1">
                <a:latin typeface="Raleway" pitchFamily="2" charset="0"/>
              </a:rPr>
              <a:t>NetworkX</a:t>
            </a:r>
            <a:endParaRPr lang="en-IN" sz="2800" b="1" dirty="0">
              <a:latin typeface="Raleway" pitchFamily="2" charset="0"/>
            </a:endParaRPr>
          </a:p>
          <a:p>
            <a:r>
              <a:rPr lang="en-IN" sz="2800" b="1" dirty="0">
                <a:solidFill>
                  <a:srgbClr val="FFFF00"/>
                </a:solidFill>
                <a:latin typeface="Raleway" pitchFamily="2" charset="0"/>
              </a:rPr>
              <a:t>Visualization</a:t>
            </a:r>
            <a:r>
              <a:rPr lang="en-IN" sz="2800" b="1" dirty="0">
                <a:latin typeface="Raleway" pitchFamily="2" charset="0"/>
              </a:rPr>
              <a:t>: D3.js, Plotly.js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1C6C13-F9E7-E376-2F5C-D7C387C46E04}"/>
              </a:ext>
            </a:extLst>
          </p:cNvPr>
          <p:cNvGrpSpPr/>
          <p:nvPr/>
        </p:nvGrpSpPr>
        <p:grpSpPr>
          <a:xfrm>
            <a:off x="717849" y="4495566"/>
            <a:ext cx="8697951" cy="3264932"/>
            <a:chOff x="793790" y="2228969"/>
            <a:chExt cx="7556420" cy="3264932"/>
          </a:xfrm>
        </p:grpSpPr>
        <p:sp>
          <p:nvSpPr>
            <p:cNvPr id="10" name="Text 0"/>
            <p:cNvSpPr/>
            <p:nvPr/>
          </p:nvSpPr>
          <p:spPr>
            <a:xfrm>
              <a:off x="793790" y="2228969"/>
              <a:ext cx="6789301" cy="46077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600"/>
                </a:lnSpc>
                <a:buNone/>
              </a:pPr>
              <a:r>
                <a:rPr lang="en-US" sz="2900" b="1" dirty="0">
                  <a:latin typeface="Raleway" pitchFamily="34" charset="0"/>
                  <a:ea typeface="Raleway" pitchFamily="34" charset="-122"/>
                  <a:cs typeface="Raleway" pitchFamily="34" charset="-120"/>
                </a:rPr>
                <a:t>AI-Tools Used</a:t>
              </a:r>
              <a:endParaRPr lang="en-US" sz="2900" b="1" dirty="0"/>
            </a:p>
          </p:txBody>
        </p:sp>
        <p:pic>
          <p:nvPicPr>
            <p:cNvPr id="11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3790" y="2910840"/>
              <a:ext cx="737116" cy="884515"/>
            </a:xfrm>
            <a:prstGeom prst="rect">
              <a:avLst/>
            </a:prstGeom>
          </p:spPr>
        </p:pic>
        <p:sp>
          <p:nvSpPr>
            <p:cNvPr id="12" name="Text 1"/>
            <p:cNvSpPr/>
            <p:nvPr/>
          </p:nvSpPr>
          <p:spPr>
            <a:xfrm>
              <a:off x="1678305" y="3058239"/>
              <a:ext cx="1842968" cy="23038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800"/>
                </a:lnSpc>
                <a:buNone/>
              </a:pPr>
              <a:r>
                <a:rPr lang="en-US" sz="2800" b="1" dirty="0">
                  <a:latin typeface="Raleway" pitchFamily="34" charset="0"/>
                </a:rPr>
                <a:t>LLM(LARGE LANGAUGE MODELS</a:t>
              </a:r>
              <a:r>
                <a:rPr lang="en-US" sz="1450" dirty="0">
                  <a:latin typeface="Raleway" pitchFamily="34" charset="0"/>
                </a:rPr>
                <a:t>)</a:t>
              </a:r>
              <a:endParaRPr lang="en-US" sz="1450" dirty="0"/>
            </a:p>
          </p:txBody>
        </p:sp>
        <p:pic>
          <p:nvPicPr>
            <p:cNvPr id="14" name="Image 2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790" y="3795355"/>
              <a:ext cx="737116" cy="977367"/>
            </a:xfrm>
            <a:prstGeom prst="rect">
              <a:avLst/>
            </a:prstGeom>
          </p:spPr>
        </p:pic>
        <p:sp>
          <p:nvSpPr>
            <p:cNvPr id="15" name="Text 3"/>
            <p:cNvSpPr/>
            <p:nvPr/>
          </p:nvSpPr>
          <p:spPr>
            <a:xfrm>
              <a:off x="1678305" y="3942755"/>
              <a:ext cx="1842968" cy="23038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800"/>
                </a:lnSpc>
                <a:buNone/>
              </a:pPr>
              <a:r>
                <a:rPr lang="en-US" sz="2800" b="1" dirty="0">
                  <a:latin typeface="Raleway" pitchFamily="2" charset="0"/>
                </a:rPr>
                <a:t>KNOWLEDGE GRAPHS</a:t>
              </a:r>
            </a:p>
          </p:txBody>
        </p:sp>
        <p:sp>
          <p:nvSpPr>
            <p:cNvPr id="16" name="Text 4"/>
            <p:cNvSpPr/>
            <p:nvPr/>
          </p:nvSpPr>
          <p:spPr>
            <a:xfrm>
              <a:off x="1678305" y="4261485"/>
              <a:ext cx="6671905" cy="70723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850"/>
                </a:lnSpc>
                <a:buNone/>
              </a:pPr>
              <a:endParaRPr lang="en-US" sz="1150" dirty="0"/>
            </a:p>
          </p:txBody>
        </p:sp>
        <p:sp>
          <p:nvSpPr>
            <p:cNvPr id="17" name="Text 5"/>
            <p:cNvSpPr/>
            <p:nvPr/>
          </p:nvSpPr>
          <p:spPr>
            <a:xfrm>
              <a:off x="1678305" y="5263515"/>
              <a:ext cx="1842968" cy="23038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800"/>
                </a:lnSpc>
                <a:buNone/>
              </a:pPr>
              <a:endParaRPr lang="en-US" sz="1450" dirty="0"/>
            </a:p>
          </p:txBody>
        </p:sp>
      </p:grp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7E56D26-3DB0-A167-F7E8-0693FB82FE7C}"/>
              </a:ext>
            </a:extLst>
          </p:cNvPr>
          <p:cNvSpPr txBox="1"/>
          <p:nvPr/>
        </p:nvSpPr>
        <p:spPr>
          <a:xfrm>
            <a:off x="914400" y="703385"/>
            <a:ext cx="116761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aleway" pitchFamily="2" charset="0"/>
              </a:rPr>
              <a:t>PROJECT DEMONSTRATATION</a:t>
            </a:r>
          </a:p>
          <a:p>
            <a:endParaRPr lang="en-US" sz="4400" dirty="0">
              <a:latin typeface="Raleway" pitchFamily="2" charset="0"/>
            </a:endParaRPr>
          </a:p>
          <a:p>
            <a:r>
              <a:rPr lang="en-US" sz="4400" dirty="0">
                <a:latin typeface="Raleway" pitchFamily="2" charset="0"/>
                <a:hlinkClick r:id="rId3"/>
              </a:rPr>
              <a:t>Website link</a:t>
            </a:r>
          </a:p>
          <a:p>
            <a:r>
              <a:rPr lang="en-US" sz="4400" dirty="0">
                <a:hlinkClick r:id="rId3"/>
              </a:rPr>
              <a:t>NASA Space Biology Knowledge Engine</a:t>
            </a:r>
            <a:endParaRPr lang="en-IN" sz="4400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74151F6-A5DE-D7B0-7766-88E3283F2E1F}"/>
              </a:ext>
            </a:extLst>
          </p:cNvPr>
          <p:cNvSpPr txBox="1"/>
          <p:nvPr/>
        </p:nvSpPr>
        <p:spPr>
          <a:xfrm>
            <a:off x="633045" y="609600"/>
            <a:ext cx="1141827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aleway" pitchFamily="2" charset="0"/>
              </a:rPr>
              <a:t>REFERENCES</a:t>
            </a:r>
          </a:p>
          <a:p>
            <a:r>
              <a:rPr lang="en-US" sz="4800" dirty="0" err="1">
                <a:latin typeface="Raleway" pitchFamily="2" charset="0"/>
              </a:rPr>
              <a:t>Github</a:t>
            </a:r>
            <a:endParaRPr lang="en-US" sz="4800" dirty="0">
              <a:latin typeface="Raleway" pitchFamily="2" charset="0"/>
            </a:endParaRPr>
          </a:p>
          <a:p>
            <a:r>
              <a:rPr lang="en-IN" sz="4800" dirty="0">
                <a:hlinkClick r:id="rId3"/>
              </a:rPr>
              <a:t>GitHub - 06bhardwaj/Nasa</a:t>
            </a:r>
            <a:endParaRPr lang="en-IN" sz="4800" dirty="0"/>
          </a:p>
          <a:p>
            <a:endParaRPr lang="en-IN" sz="4800" dirty="0">
              <a:latin typeface="Raleway" pitchFamily="2" charset="0"/>
            </a:endParaRPr>
          </a:p>
          <a:p>
            <a:r>
              <a:rPr lang="en-IN" sz="4800" dirty="0">
                <a:latin typeface="Raleway" pitchFamily="2" charset="0"/>
              </a:rPr>
              <a:t>Website</a:t>
            </a:r>
          </a:p>
          <a:p>
            <a:r>
              <a:rPr lang="en-US" sz="4800" dirty="0">
                <a:hlinkClick r:id="rId4"/>
              </a:rPr>
              <a:t>NASA Seeks Innovators for Lunar Waste Competition  - NASA</a:t>
            </a:r>
            <a:endParaRPr lang="en-US" sz="4800" dirty="0"/>
          </a:p>
          <a:p>
            <a:r>
              <a:rPr lang="en-IN" sz="4800" dirty="0">
                <a:hlinkClick r:id="rId5"/>
              </a:rPr>
              <a:t>The NASA Task Book</a:t>
            </a:r>
            <a:r>
              <a:rPr lang="en-US" sz="4800" dirty="0">
                <a:latin typeface="Raleway" pitchFamily="2" charset="0"/>
              </a:rPr>
              <a:t> 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233</TotalTime>
  <Words>277</Words>
  <Application>Microsoft Office PowerPoint</Application>
  <PresentationFormat>Custom</PresentationFormat>
  <Paragraphs>62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 Light</vt:lpstr>
      <vt:lpstr>Arial</vt:lpstr>
      <vt:lpstr>Raleway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dhanush</dc:creator>
  <cp:lastModifiedBy>dhanush dhanu</cp:lastModifiedBy>
  <cp:revision>4</cp:revision>
  <dcterms:created xsi:type="dcterms:W3CDTF">2025-10-05T13:59:12Z</dcterms:created>
  <dcterms:modified xsi:type="dcterms:W3CDTF">2025-10-07T08:24:11Z</dcterms:modified>
</cp:coreProperties>
</file>